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0" r:id="rId3"/>
  </p:sldMasterIdLst>
  <p:notesMasterIdLst>
    <p:notesMasterId r:id="rId37"/>
  </p:notesMasterIdLst>
  <p:sldIdLst>
    <p:sldId id="257" r:id="rId4"/>
    <p:sldId id="258" r:id="rId5"/>
    <p:sldId id="847" r:id="rId6"/>
    <p:sldId id="567" r:id="rId7"/>
    <p:sldId id="635" r:id="rId8"/>
    <p:sldId id="652" r:id="rId9"/>
    <p:sldId id="636" r:id="rId10"/>
    <p:sldId id="655" r:id="rId11"/>
    <p:sldId id="880" r:id="rId12"/>
    <p:sldId id="882" r:id="rId13"/>
    <p:sldId id="881" r:id="rId14"/>
    <p:sldId id="885" r:id="rId15"/>
    <p:sldId id="883" r:id="rId16"/>
    <p:sldId id="656" r:id="rId17"/>
    <p:sldId id="659" r:id="rId18"/>
    <p:sldId id="848" r:id="rId19"/>
    <p:sldId id="878" r:id="rId20"/>
    <p:sldId id="877" r:id="rId21"/>
    <p:sldId id="849" r:id="rId22"/>
    <p:sldId id="875" r:id="rId23"/>
    <p:sldId id="638" r:id="rId24"/>
    <p:sldId id="654" r:id="rId25"/>
    <p:sldId id="660" r:id="rId26"/>
    <p:sldId id="661" r:id="rId27"/>
    <p:sldId id="852" r:id="rId28"/>
    <p:sldId id="662" r:id="rId29"/>
    <p:sldId id="850" r:id="rId30"/>
    <p:sldId id="663" r:id="rId31"/>
    <p:sldId id="664" r:id="rId32"/>
    <p:sldId id="665" r:id="rId33"/>
    <p:sldId id="666" r:id="rId34"/>
    <p:sldId id="667" r:id="rId35"/>
    <p:sldId id="5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77">
          <p15:clr>
            <a:srgbClr val="A4A3A4"/>
          </p15:clr>
        </p15:guide>
        <p15:guide id="2" pos="20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DFA"/>
    <a:srgbClr val="FF9900"/>
    <a:srgbClr val="FFFF00"/>
    <a:srgbClr val="006600"/>
    <a:srgbClr val="CC66FF"/>
    <a:srgbClr val="00CC00"/>
    <a:srgbClr val="CC0099"/>
    <a:srgbClr val="009999"/>
    <a:srgbClr val="85AB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8640" autoAdjust="0"/>
  </p:normalViewPr>
  <p:slideViewPr>
    <p:cSldViewPr snapToGrid="0">
      <p:cViewPr varScale="1">
        <p:scale>
          <a:sx n="91" d="100"/>
          <a:sy n="91" d="100"/>
        </p:scale>
        <p:origin x="102" y="816"/>
      </p:cViewPr>
      <p:guideLst>
        <p:guide orient="horz" pos="977"/>
        <p:guide pos="20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8337-D373-401A-892D-7766A648A3F5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47A52-EDBE-4128-A1AF-FB91DAABE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Jordan, M.I. (1986). Serial order: A parallel distributed processing approach.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LSTM (1997)</a:t>
            </a:r>
          </a:p>
          <a:p>
            <a:r>
              <a:rPr lang="en-US" baseline="0" dirty="0" smtClean="0"/>
              <a:t>Predecessor to CNNs first introduced in 1980, developed in 1988, improved in 1998.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1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Jordan, M.I. (1986). Serial order: A parallel distributed processing approach.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LSTM (1997)</a:t>
            </a:r>
          </a:p>
          <a:p>
            <a:r>
              <a:rPr lang="en-US" baseline="0" dirty="0" smtClean="0"/>
              <a:t>Predecessor to CNNs first introduced in 1980, developed in 1988, improved in 1998.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47A52-EDBE-4128-A1AF-FB91DAABE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1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0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235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0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0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18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43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4953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0" y="1550804"/>
            <a:ext cx="11380983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5333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470" y="3886200"/>
            <a:ext cx="1004414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133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2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84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243733" cy="935791"/>
          </a:xfrm>
          <a:prstGeom prst="rect">
            <a:avLst/>
          </a:prstGeom>
        </p:spPr>
        <p:txBody>
          <a:bodyPr/>
          <a:lstStyle>
            <a:lvl1pPr>
              <a:defRPr sz="4667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2338"/>
            <a:ext cx="10972800" cy="3603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47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209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84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5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34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86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177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785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90" y="1024913"/>
            <a:ext cx="11550316" cy="1362075"/>
          </a:xfrm>
          <a:prstGeom prst="rect">
            <a:avLst/>
          </a:prstGeom>
        </p:spPr>
        <p:txBody>
          <a:bodyPr anchor="t"/>
          <a:lstStyle>
            <a:lvl1pPr algn="ctr">
              <a:defRPr sz="4667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689684"/>
            <a:ext cx="10363200" cy="717216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rgbClr val="FDC227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883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63972"/>
            <a:ext cx="10972800" cy="9362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133" b="0" i="0">
                <a:latin typeface="Lucida Grande"/>
                <a:cs typeface="Lucida Grande"/>
              </a:defRPr>
            </a:lvl2pPr>
            <a:lvl3pPr>
              <a:defRPr sz="2133" b="0" i="0">
                <a:latin typeface="Lucida Grande"/>
                <a:cs typeface="Lucida Grande"/>
              </a:defRPr>
            </a:lvl3pPr>
            <a:lvl4pPr>
              <a:defRPr sz="2133" b="0" i="0">
                <a:latin typeface="Lucida Grande"/>
                <a:cs typeface="Lucida Grande"/>
              </a:defRPr>
            </a:lvl4pPr>
            <a:lvl5pPr>
              <a:defRPr sz="2133" b="0" i="0">
                <a:latin typeface="Lucida Grande"/>
                <a:cs typeface="Lucida Grand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7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48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267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40"/>
            <a:ext cx="5386917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>
            <a:normAutofit/>
          </a:bodyPr>
          <a:lstStyle>
            <a:lvl1pPr marL="0" indent="0" algn="ctr">
              <a:buNone/>
              <a:defRPr sz="2667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424140"/>
            <a:ext cx="5389033" cy="3951288"/>
          </a:xfrm>
        </p:spPr>
        <p:txBody>
          <a:bodyPr/>
          <a:lstStyle>
            <a:lvl1pPr>
              <a:defRPr sz="2400">
                <a:latin typeface="Lucida Grande"/>
                <a:cs typeface="Lucida Grande"/>
              </a:defRPr>
            </a:lvl1pPr>
            <a:lvl2pPr>
              <a:defRPr sz="2133">
                <a:latin typeface="Lucida Grande"/>
                <a:cs typeface="Lucida Grande"/>
              </a:defRPr>
            </a:lvl2pPr>
            <a:lvl3pPr>
              <a:defRPr sz="2133">
                <a:latin typeface="Lucida Grande"/>
                <a:cs typeface="Lucida Grande"/>
              </a:defRPr>
            </a:lvl3pPr>
            <a:lvl4pPr>
              <a:defRPr sz="2133">
                <a:latin typeface="Lucida Grande"/>
                <a:cs typeface="Lucida Grande"/>
              </a:defRPr>
            </a:lvl4pPr>
            <a:lvl5pPr>
              <a:defRPr sz="2133">
                <a:latin typeface="Lucida Grande"/>
                <a:cs typeface="Lucida Grande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7824"/>
            <a:ext cx="10972800" cy="919629"/>
          </a:xfrm>
          <a:prstGeom prst="rect">
            <a:avLst/>
          </a:prstGeom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901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666793"/>
            <a:ext cx="4011084" cy="928791"/>
          </a:xfrm>
          <a:prstGeom prst="rect">
            <a:avLst/>
          </a:prstGeom>
        </p:spPr>
        <p:txBody>
          <a:bodyPr anchor="b"/>
          <a:lstStyle>
            <a:lvl1pPr algn="l">
              <a:defRPr sz="2667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666768"/>
            <a:ext cx="6815667" cy="5619855"/>
          </a:xfrm>
        </p:spPr>
        <p:txBody>
          <a:bodyPr/>
          <a:lstStyle>
            <a:lvl1pPr>
              <a:defRPr sz="3733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3733" b="0" i="0">
                <a:latin typeface="Lucida Grande"/>
                <a:cs typeface="Lucida Grande"/>
              </a:defRPr>
            </a:lvl2pPr>
            <a:lvl3pPr>
              <a:defRPr sz="3200" b="0" i="0">
                <a:latin typeface="Lucida Grande"/>
                <a:cs typeface="Lucida Grande"/>
              </a:defRPr>
            </a:lvl3pPr>
            <a:lvl4pPr>
              <a:defRPr sz="2667" b="0" i="0">
                <a:latin typeface="Lucida Grande"/>
                <a:cs typeface="Lucida Grande"/>
              </a:defRPr>
            </a:lvl4pPr>
            <a:lvl5pPr>
              <a:defRPr sz="2667" b="0" i="0">
                <a:latin typeface="Lucida Grande"/>
                <a:cs typeface="Lucida Grand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595536"/>
            <a:ext cx="4011084" cy="4691063"/>
          </a:xfrm>
        </p:spPr>
        <p:txBody>
          <a:bodyPr/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704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403"/>
            <a:ext cx="7315200" cy="804863"/>
          </a:xfrm>
        </p:spPr>
        <p:txBody>
          <a:bodyPr/>
          <a:lstStyle>
            <a:lvl1pPr marL="0" indent="0">
              <a:buNone/>
              <a:defRPr sz="1867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71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8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333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871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Deep Learning Helps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51" y="1858925"/>
            <a:ext cx="7687108" cy="40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8" y="2202839"/>
            <a:ext cx="4329485" cy="3887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The XOR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43" y="2514695"/>
            <a:ext cx="5715688" cy="2928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0368" y="6244810"/>
            <a:ext cx="8529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https://www.quora.com/How-can-we-design-a-neural-network-that-acts-as-an-XOR-gate</a:t>
            </a:r>
          </a:p>
        </p:txBody>
      </p:sp>
    </p:spTree>
    <p:extLst>
      <p:ext uri="{BB962C8B-B14F-4D97-AF65-F5344CB8AC3E}">
        <p14:creationId xmlns:p14="http://schemas.microsoft.com/office/powerpoint/2010/main" val="23622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2" y="519795"/>
            <a:ext cx="5468123" cy="5340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0" y="519795"/>
            <a:ext cx="5468123" cy="5340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0050" y="6170414"/>
            <a:ext cx="595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372033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" y="688607"/>
            <a:ext cx="5468123" cy="5340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00" y="688607"/>
            <a:ext cx="5468123" cy="53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0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108188" y="1955398"/>
            <a:ext cx="5283200" cy="4008207"/>
            <a:chOff x="2108188" y="1955398"/>
            <a:chExt cx="5283200" cy="4008207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3428988" y="2045488"/>
              <a:ext cx="0" cy="333334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428988" y="5378830"/>
              <a:ext cx="396240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6476988" y="5378830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x1</a:t>
              </a: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2108188" y="1955398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x2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 flipH="1">
            <a:off x="4032415" y="3061607"/>
            <a:ext cx="3862449" cy="276101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35236" y="1265464"/>
            <a:ext cx="1171501" cy="501287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45279" y="3122891"/>
            <a:ext cx="5225884" cy="1349864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8" name="Isosceles Triangle 11267"/>
          <p:cNvSpPr/>
          <p:nvPr/>
        </p:nvSpPr>
        <p:spPr>
          <a:xfrm rot="19486954">
            <a:off x="4686301" y="3317669"/>
            <a:ext cx="1640873" cy="1301387"/>
          </a:xfrm>
          <a:prstGeom prst="triangle">
            <a:avLst>
              <a:gd name="adj" fmla="val 3128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339672" y="247344"/>
            <a:ext cx="11243733" cy="935791"/>
          </a:xfrm>
        </p:spPr>
        <p:txBody>
          <a:bodyPr lIns="91438" tIns="45719" rIns="91438" bIns="45719"/>
          <a:lstStyle/>
          <a:p>
            <a:r>
              <a:rPr lang="en-US" dirty="0" smtClean="0"/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Input layer</a:t>
            </a:r>
          </a:p>
          <a:p>
            <a:pPr lvl="1"/>
            <a:r>
              <a:rPr lang="en-US" dirty="0" smtClean="0"/>
              <a:t>Low-level feature layer</a:t>
            </a:r>
          </a:p>
          <a:p>
            <a:pPr lvl="1"/>
            <a:r>
              <a:rPr lang="en-US" dirty="0" smtClean="0"/>
              <a:t>Higher-level feature layer</a:t>
            </a:r>
          </a:p>
          <a:p>
            <a:pPr lvl="1"/>
            <a:r>
              <a:rPr lang="en-US" dirty="0" smtClean="0"/>
              <a:t>Output layer</a:t>
            </a:r>
          </a:p>
          <a:p>
            <a:r>
              <a:rPr lang="en-US" dirty="0" smtClean="0"/>
              <a:t>Intuition</a:t>
            </a:r>
          </a:p>
          <a:p>
            <a:pPr lvl="1"/>
            <a:r>
              <a:rPr lang="en-US" dirty="0" smtClean="0"/>
              <a:t>Learning features automatically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780547" y="5654842"/>
            <a:ext cx="1291390" cy="978569"/>
            <a:chOff x="4780547" y="5654842"/>
            <a:chExt cx="1291390" cy="97856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189620" y="5887453"/>
              <a:ext cx="80210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18482" y="5887453"/>
              <a:ext cx="64169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269830" y="6416842"/>
              <a:ext cx="24865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4780547" y="5654842"/>
              <a:ext cx="1291390" cy="978569"/>
              <a:chOff x="4780547" y="5654842"/>
              <a:chExt cx="1291390" cy="97856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80547" y="5654842"/>
                <a:ext cx="1291390" cy="978569"/>
              </a:xfrm>
              <a:prstGeom prst="rect">
                <a:avLst/>
              </a:prstGeom>
              <a:noFill/>
              <a:ln w="127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5189620" y="5887453"/>
                <a:ext cx="3930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6102333" y="59594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18838" y="594323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8221580" y="5654840"/>
            <a:ext cx="1291390" cy="978569"/>
            <a:chOff x="8221580" y="5654840"/>
            <a:chExt cx="1291390" cy="978569"/>
          </a:xfrm>
        </p:grpSpPr>
        <p:sp>
          <p:nvSpPr>
            <p:cNvPr id="7" name="Rectangle 6"/>
            <p:cNvSpPr/>
            <p:nvPr/>
          </p:nvSpPr>
          <p:spPr>
            <a:xfrm>
              <a:off x="8221580" y="5654840"/>
              <a:ext cx="1291390" cy="978569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606589" y="5887452"/>
              <a:ext cx="80210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935451" y="5887452"/>
              <a:ext cx="64169" cy="52938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686799" y="6416841"/>
              <a:ext cx="248652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8606589" y="5887452"/>
              <a:ext cx="39303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Block Arc 24"/>
            <p:cNvSpPr/>
            <p:nvPr/>
          </p:nvSpPr>
          <p:spPr>
            <a:xfrm rot="5626751">
              <a:off x="8826367" y="5994135"/>
              <a:ext cx="316830" cy="230203"/>
            </a:xfrm>
            <a:prstGeom prst="blockArc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48927" y="5654842"/>
            <a:ext cx="1291390" cy="978569"/>
            <a:chOff x="6448927" y="5654842"/>
            <a:chExt cx="1291390" cy="978569"/>
          </a:xfrm>
        </p:grpSpPr>
        <p:sp>
          <p:nvSpPr>
            <p:cNvPr id="5" name="Rectangle 4"/>
            <p:cNvSpPr/>
            <p:nvPr/>
          </p:nvSpPr>
          <p:spPr>
            <a:xfrm>
              <a:off x="6448927" y="5654842"/>
              <a:ext cx="1291390" cy="978569"/>
            </a:xfrm>
            <a:prstGeom prst="rect">
              <a:avLst/>
            </a:prstGeom>
            <a:noFill/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Block Arc 25"/>
            <p:cNvSpPr/>
            <p:nvPr/>
          </p:nvSpPr>
          <p:spPr>
            <a:xfrm rot="5626751">
              <a:off x="7065747" y="5975307"/>
              <a:ext cx="316830" cy="230203"/>
            </a:xfrm>
            <a:prstGeom prst="blockArc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14 M images, manually labeled through crowdsourcing</a:t>
            </a:r>
          </a:p>
          <a:p>
            <a:r>
              <a:rPr lang="bg-BG" dirty="0" smtClean="0"/>
              <a:t>20,000 categories</a:t>
            </a:r>
          </a:p>
          <a:p>
            <a:r>
              <a:rPr lang="en-US" dirty="0">
                <a:hlinkClick r:id="rId2"/>
              </a:rPr>
              <a:t>https://qz.com/1034972/the-data-that-changed-the-direction-of-ai-research-and-possibly-the-world</a:t>
            </a:r>
            <a:r>
              <a:rPr lang="en-US" dirty="0" smtClean="0">
                <a:hlinkClick r:id="rId2"/>
              </a:rPr>
              <a:t>/</a:t>
            </a:r>
            <a:r>
              <a:rPr lang="bg-BG" dirty="0" smtClean="0"/>
              <a:t> </a:t>
            </a:r>
          </a:p>
          <a:p>
            <a:endParaRPr lang="bg-B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7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9" y="1672178"/>
            <a:ext cx="11694342" cy="42045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ImageNet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5268" y="6222380"/>
            <a:ext cx="442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[Image from Deng et al. and Fei-Fei Li 2011]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5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12" y="1845222"/>
            <a:ext cx="9894694" cy="396699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ImageNet Classification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/>
              <a:t>to Deep </a:t>
            </a:r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87" y="0"/>
            <a:ext cx="7709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(from Lee et al. 2009)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06" y="1497302"/>
            <a:ext cx="5910349" cy="51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5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(from Lee et al. 2009)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9" y="1896913"/>
            <a:ext cx="11449743" cy="37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6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What is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7" y="1545336"/>
            <a:ext cx="11656381" cy="50200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Architecture </a:t>
            </a:r>
          </a:p>
          <a:p>
            <a:pPr lvl="1"/>
            <a:r>
              <a:rPr lang="en-US" dirty="0" smtClean="0"/>
              <a:t>Neural Networks with multiple layers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 smtClean="0"/>
              <a:t> (e.g., sigmoid, </a:t>
            </a:r>
            <a:r>
              <a:rPr lang="en-US" dirty="0" err="1" smtClean="0"/>
              <a:t>tanh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Single-layer NN used as simple classifier</a:t>
            </a:r>
          </a:p>
          <a:p>
            <a:pPr lvl="1"/>
            <a:r>
              <a:rPr lang="en-US" dirty="0" smtClean="0"/>
              <a:t>Multi-layer NN can express more complex functions and learn complex features</a:t>
            </a:r>
          </a:p>
          <a:p>
            <a:r>
              <a:rPr lang="en-US" dirty="0" smtClean="0"/>
              <a:t>Hot area of research</a:t>
            </a:r>
          </a:p>
          <a:p>
            <a:pPr lvl="1"/>
            <a:r>
              <a:rPr lang="en-US" dirty="0" smtClean="0"/>
              <a:t>Very popular these days, especially in speech and vision, but also in NLP</a:t>
            </a:r>
          </a:p>
          <a:p>
            <a:pPr lvl="1"/>
            <a:r>
              <a:rPr lang="en-US" dirty="0" smtClean="0"/>
              <a:t>Works best with high-performance computers using GPUs and very large data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Why </a:t>
            </a:r>
            <a:r>
              <a:rPr lang="en-US" smtClean="0"/>
              <a:t>Deep Learning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575" y="1638718"/>
            <a:ext cx="11762912" cy="46824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Amazing results</a:t>
            </a:r>
          </a:p>
          <a:p>
            <a:pPr lvl="1"/>
            <a:r>
              <a:rPr lang="en-US" dirty="0" smtClean="0"/>
              <a:t>Speech: Dahl </a:t>
            </a:r>
            <a:r>
              <a:rPr lang="en-US" dirty="0"/>
              <a:t>et al. 2010 – 30% improvement in WER (word error rate) </a:t>
            </a:r>
          </a:p>
          <a:p>
            <a:pPr lvl="1"/>
            <a:r>
              <a:rPr lang="en-US" dirty="0" smtClean="0"/>
              <a:t>Vision: ImageNet </a:t>
            </a:r>
            <a:r>
              <a:rPr lang="en-US" dirty="0"/>
              <a:t>(</a:t>
            </a:r>
            <a:r>
              <a:rPr lang="en-US" dirty="0" err="1"/>
              <a:t>Krizhevsky</a:t>
            </a:r>
            <a:r>
              <a:rPr lang="en-US" dirty="0"/>
              <a:t> et al. 2012) – scarily complex architecture </a:t>
            </a:r>
            <a:endParaRPr lang="en-US" dirty="0" smtClean="0"/>
          </a:p>
          <a:p>
            <a:r>
              <a:rPr lang="en-US" dirty="0" smtClean="0"/>
              <a:t>The big players (Google, Facebook, Baidu, Microsoft, IBM…) are investing billions in DL</a:t>
            </a:r>
          </a:p>
          <a:p>
            <a:r>
              <a:rPr lang="en-US" dirty="0" smtClean="0"/>
              <a:t>The hot new thing?</a:t>
            </a:r>
          </a:p>
          <a:p>
            <a:pPr lvl="1"/>
            <a:r>
              <a:rPr lang="en-US" dirty="0" smtClean="0"/>
              <a:t>Actually, many of the architectures that we’ll talk about were invented in the 1980s and 1990s</a:t>
            </a:r>
          </a:p>
          <a:p>
            <a:pPr lvl="1"/>
            <a:r>
              <a:rPr lang="en-US" dirty="0" smtClean="0"/>
              <a:t>What’s new is hardware (GPU) that can use these architectures at scale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75" y="1237265"/>
            <a:ext cx="5896303" cy="4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0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ImageNet Architecture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1533177"/>
            <a:ext cx="10382251" cy="497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8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24" y="0"/>
            <a:ext cx="3029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8212" y="627246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Krizhevsky</a:t>
            </a:r>
            <a:r>
              <a:rPr lang="en-US" dirty="0" smtClean="0"/>
              <a:t> et al. 2012]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04789"/>
            <a:ext cx="7143001" cy="58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4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8212" y="627246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Krizhevsky</a:t>
            </a:r>
            <a:r>
              <a:rPr lang="en-US" dirty="0" smtClean="0"/>
              <a:t> et al. 2012]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654"/>
            <a:ext cx="9504947" cy="611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6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75" y="1898068"/>
            <a:ext cx="6926316" cy="42854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AI Paradigm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7" y="139359"/>
            <a:ext cx="11706225" cy="567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8212" y="627246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[clarifai.com demo]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240421" y="5353396"/>
            <a:ext cx="756459" cy="7564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4238144" y="3543993"/>
            <a:ext cx="756459" cy="756459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670544" cy="1163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H="1" flipV="1">
            <a:off x="4616374" y="4300453"/>
            <a:ext cx="37822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4616374" y="4300453"/>
            <a:ext cx="165704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4616374" y="4300453"/>
            <a:ext cx="300227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340524" y="3543993"/>
            <a:ext cx="756459" cy="756459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27" name="Straight Connector 26"/>
          <p:cNvCxnSpPr>
            <a:stCxn id="4" idx="7"/>
            <a:endCxn id="18" idx="4"/>
          </p:cNvCxnSpPr>
          <p:nvPr/>
        </p:nvCxnSpPr>
        <p:spPr>
          <a:xfrm flipV="1">
            <a:off x="3945830" y="4300451"/>
            <a:ext cx="2772924" cy="1163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18" idx="4"/>
          </p:cNvCxnSpPr>
          <p:nvPr/>
        </p:nvCxnSpPr>
        <p:spPr>
          <a:xfrm flipH="1" flipV="1">
            <a:off x="6718753" y="4300453"/>
            <a:ext cx="89989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0"/>
            <a:endCxn id="18" idx="4"/>
          </p:cNvCxnSpPr>
          <p:nvPr/>
        </p:nvCxnSpPr>
        <p:spPr>
          <a:xfrm flipV="1">
            <a:off x="6273414" y="4300453"/>
            <a:ext cx="44533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0"/>
            <a:endCxn id="18" idx="4"/>
          </p:cNvCxnSpPr>
          <p:nvPr/>
        </p:nvCxnSpPr>
        <p:spPr>
          <a:xfrm flipV="1">
            <a:off x="4994603" y="4300453"/>
            <a:ext cx="172415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628381" y="1553094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42" name="Straight Connector 41"/>
          <p:cNvCxnSpPr>
            <a:stCxn id="8" idx="0"/>
            <a:endCxn id="41" idx="4"/>
          </p:cNvCxnSpPr>
          <p:nvPr/>
        </p:nvCxnSpPr>
        <p:spPr>
          <a:xfrm flipV="1">
            <a:off x="4616374" y="2309553"/>
            <a:ext cx="390237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8" idx="0"/>
            <a:endCxn id="41" idx="4"/>
          </p:cNvCxnSpPr>
          <p:nvPr/>
        </p:nvCxnSpPr>
        <p:spPr>
          <a:xfrm flipH="1" flipV="1">
            <a:off x="5006611" y="2309553"/>
            <a:ext cx="1712143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487295" y="3654776"/>
            <a:ext cx="1486300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[hidden layer]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487295" y="1756758"/>
            <a:ext cx="1447828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[output layer]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611023" y="5481605"/>
            <a:ext cx="1332412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dirty="0" smtClean="0"/>
              <a:t>[input layer]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300152" y="1550988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5" name="Oval 34"/>
          <p:cNvSpPr/>
          <p:nvPr/>
        </p:nvSpPr>
        <p:spPr>
          <a:xfrm>
            <a:off x="5875585" y="1563193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6" name="Oval 35"/>
          <p:cNvSpPr/>
          <p:nvPr/>
        </p:nvSpPr>
        <p:spPr>
          <a:xfrm>
            <a:off x="7243763" y="1553094"/>
            <a:ext cx="756459" cy="756459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 smtClean="0"/>
              <a:t>z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43" name="Straight Connector 42"/>
          <p:cNvCxnSpPr>
            <a:stCxn id="8" idx="0"/>
            <a:endCxn id="33" idx="5"/>
          </p:cNvCxnSpPr>
          <p:nvPr/>
        </p:nvCxnSpPr>
        <p:spPr>
          <a:xfrm flipH="1" flipV="1">
            <a:off x="3945829" y="2196665"/>
            <a:ext cx="670544" cy="134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8" idx="0"/>
            <a:endCxn id="36" idx="4"/>
          </p:cNvCxnSpPr>
          <p:nvPr/>
        </p:nvCxnSpPr>
        <p:spPr>
          <a:xfrm flipV="1">
            <a:off x="6718754" y="2309553"/>
            <a:ext cx="903239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" idx="0"/>
            <a:endCxn id="36" idx="4"/>
          </p:cNvCxnSpPr>
          <p:nvPr/>
        </p:nvCxnSpPr>
        <p:spPr>
          <a:xfrm flipV="1">
            <a:off x="4616373" y="2309553"/>
            <a:ext cx="3005619" cy="1234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8" idx="0"/>
            <a:endCxn id="35" idx="4"/>
          </p:cNvCxnSpPr>
          <p:nvPr/>
        </p:nvCxnSpPr>
        <p:spPr>
          <a:xfrm flipH="1" flipV="1">
            <a:off x="6253815" y="2319652"/>
            <a:ext cx="464939" cy="122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8" idx="0"/>
            <a:endCxn id="33" idx="5"/>
          </p:cNvCxnSpPr>
          <p:nvPr/>
        </p:nvCxnSpPr>
        <p:spPr>
          <a:xfrm flipH="1" flipV="1">
            <a:off x="3945830" y="2196665"/>
            <a:ext cx="2772924" cy="134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" idx="0"/>
            <a:endCxn id="35" idx="4"/>
          </p:cNvCxnSpPr>
          <p:nvPr/>
        </p:nvCxnSpPr>
        <p:spPr>
          <a:xfrm flipV="1">
            <a:off x="4616374" y="2319652"/>
            <a:ext cx="1637441" cy="122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35127" y="2385662"/>
            <a:ext cx="1719317" cy="58477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3200" dirty="0" smtClean="0"/>
              <a:t>z </a:t>
            </a:r>
            <a:r>
              <a:rPr lang="en-US" sz="3200" dirty="0"/>
              <a:t>= x</a:t>
            </a:r>
          </a:p>
        </p:txBody>
      </p:sp>
    </p:spTree>
    <p:extLst>
      <p:ext uri="{BB962C8B-B14F-4D97-AF65-F5344CB8AC3E}">
        <p14:creationId xmlns:p14="http://schemas.microsoft.com/office/powerpoint/2010/main" val="41357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6959"/>
            <a:ext cx="10972800" cy="50314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The size of the hidden layer should be smaller than the size of the input layer.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Otherwise the hidden layer will learn the identity mapping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Minimize loss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difference between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</a:t>
            </a:r>
            <a:r>
              <a:rPr lang="en-US" dirty="0" smtClean="0"/>
              <a:t> and x</a:t>
            </a:r>
            <a:r>
              <a:rPr lang="en-US" baseline="-25000" dirty="0" smtClean="0"/>
              <a:t>i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err="1"/>
              <a:t>D</a:t>
            </a:r>
            <a:r>
              <a:rPr lang="en-US" dirty="0" err="1" smtClean="0"/>
              <a:t>enoising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Add some domain-independent noise to the input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Example: rotate or stretch the image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Still try to have the output match the input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 err="1" smtClean="0"/>
              <a:t>autoencoder</a:t>
            </a:r>
            <a:r>
              <a:rPr lang="en-US" dirty="0" smtClean="0"/>
              <a:t> is closely related to SVD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906" y="1550797"/>
            <a:ext cx="11380983" cy="4403495"/>
          </a:xfrm>
        </p:spPr>
        <p:txBody>
          <a:bodyPr/>
          <a:lstStyle/>
          <a:p>
            <a:r>
              <a:rPr lang="en-US" sz="23999" dirty="0">
                <a:latin typeface="Rockwell Extra Bold" panose="02060903040505020403" pitchFamily="18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408578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6995"/>
            <a:ext cx="10972800" cy="4761470"/>
          </a:xfrm>
        </p:spPr>
        <p:txBody>
          <a:bodyPr>
            <a:normAutofit/>
          </a:bodyPr>
          <a:lstStyle/>
          <a:p>
            <a:r>
              <a:rPr lang="en-US" dirty="0" smtClean="0"/>
              <a:t>Remember Logistic Regression?</a:t>
            </a:r>
          </a:p>
          <a:p>
            <a:pPr lvl="1"/>
            <a:r>
              <a:rPr lang="en-US" dirty="0" smtClean="0"/>
              <a:t>Input: vector of features</a:t>
            </a:r>
          </a:p>
          <a:p>
            <a:pPr lvl="1"/>
            <a:r>
              <a:rPr lang="en-US" dirty="0" smtClean="0"/>
              <a:t>Output: classification decision</a:t>
            </a:r>
          </a:p>
          <a:p>
            <a:r>
              <a:rPr lang="en-US" dirty="0" smtClean="0"/>
              <a:t>One-layer LR (</a:t>
            </a:r>
            <a:r>
              <a:rPr lang="en-US" dirty="0" err="1" smtClean="0"/>
              <a:t>maxent</a:t>
            </a:r>
            <a:r>
              <a:rPr lang="en-US" dirty="0" smtClean="0"/>
              <a:t> model) is a simple Neural Network</a:t>
            </a:r>
          </a:p>
          <a:p>
            <a:pPr lvl="1"/>
            <a:r>
              <a:rPr lang="en-US" dirty="0" smtClean="0"/>
              <a:t>Neuron (perceptron): output is a non-linear combination of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24042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5248140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1680540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V="1">
            <a:off x="4994602" y="4300451"/>
            <a:ext cx="631767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5626369" y="4300451"/>
            <a:ext cx="647045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5626369" y="4300451"/>
            <a:ext cx="1992282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56364" y="4656111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733767" y="4832464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89056" y="4882314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718753" y="4615532"/>
            <a:ext cx="52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902251" y="3027830"/>
                <a:ext cx="312912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 smtClean="0"/>
                  <a:t> = 1  </a:t>
                </a:r>
                <a:r>
                  <a:rPr lang="en-US" sz="2800" i="1" dirty="0" err="1" smtClean="0"/>
                  <a:t>iff</a:t>
                </a:r>
                <a:r>
                  <a:rPr lang="en-US" sz="2800" dirty="0" smtClean="0"/>
                  <a:t>  </a:t>
                </a:r>
                <a:r>
                  <a:rPr lang="en-US" sz="40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800" dirty="0" smtClean="0"/>
                  <a:t> </a:t>
                </a:r>
                <a:r>
                  <a:rPr lang="en-US" sz="2800" dirty="0" err="1" smtClean="0"/>
                  <a:t>x</a:t>
                </a:r>
                <a:r>
                  <a:rPr lang="en-US" sz="2800" baseline="-25000" dirty="0" err="1" smtClean="0"/>
                  <a:t>i</a:t>
                </a:r>
                <a:r>
                  <a:rPr lang="en-US" sz="2800" dirty="0" err="1" smtClean="0"/>
                  <a:t>w</a:t>
                </a:r>
                <a:r>
                  <a:rPr lang="en-US" sz="2800" baseline="-25000" dirty="0" err="1" smtClean="0"/>
                  <a:t>i</a:t>
                </a:r>
                <a:r>
                  <a:rPr lang="en-US" sz="2800" dirty="0" smtClean="0"/>
                  <a:t> ≥ b</a:t>
                </a:r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251" y="3027830"/>
                <a:ext cx="3129126" cy="707886"/>
              </a:xfrm>
              <a:prstGeom prst="rect">
                <a:avLst/>
              </a:prstGeom>
              <a:blipFill rotWithShape="1">
                <a:blip r:embed="rId2"/>
                <a:stretch>
                  <a:fillRect t="-15517" r="-3113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523295"/>
            <a:ext cx="11457093" cy="935791"/>
          </a:xfrm>
        </p:spPr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 smtClean="0"/>
              <a:t>: sigmoid,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2050" name="Picture 2" descr="C:\Users\Dragomir Radev\Dropbox\Drago\co-\sigmo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4" y="2083529"/>
            <a:ext cx="5749158" cy="43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ragomir Radev\Dropbox\Drago\co-\tan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43" y="2083530"/>
            <a:ext cx="5749157" cy="43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96" y="1542707"/>
            <a:ext cx="489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26" y="1593100"/>
            <a:ext cx="33147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07" y="157535"/>
            <a:ext cx="11243733" cy="935791"/>
          </a:xfrm>
        </p:spPr>
        <p:txBody>
          <a:bodyPr/>
          <a:lstStyle/>
          <a:p>
            <a:r>
              <a:rPr lang="en-US" dirty="0" smtClean="0"/>
              <a:t>Multi-Layer Perceptron</a:t>
            </a:r>
            <a:br>
              <a:rPr lang="en-US" dirty="0" smtClean="0"/>
            </a:br>
            <a:r>
              <a:rPr lang="en-US" dirty="0" smtClean="0"/>
              <a:t>(Multi-layer LR)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0015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616373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895185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240422" y="5353396"/>
            <a:ext cx="756458" cy="7564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8" name="Oval 7"/>
          <p:cNvSpPr/>
          <p:nvPr/>
        </p:nvSpPr>
        <p:spPr>
          <a:xfrm>
            <a:off x="4238144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10" name="Straight Connector 9"/>
          <p:cNvCxnSpPr>
            <a:stCxn id="4" idx="7"/>
            <a:endCxn id="8" idx="4"/>
          </p:cNvCxnSpPr>
          <p:nvPr/>
        </p:nvCxnSpPr>
        <p:spPr>
          <a:xfrm flipV="1">
            <a:off x="3945829" y="4300451"/>
            <a:ext cx="670544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0"/>
            <a:endCxn id="8" idx="4"/>
          </p:cNvCxnSpPr>
          <p:nvPr/>
        </p:nvCxnSpPr>
        <p:spPr>
          <a:xfrm flipH="1" flipV="1">
            <a:off x="4616373" y="4300451"/>
            <a:ext cx="37822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8" idx="4"/>
          </p:cNvCxnSpPr>
          <p:nvPr/>
        </p:nvCxnSpPr>
        <p:spPr>
          <a:xfrm flipH="1" flipV="1">
            <a:off x="4616373" y="4300451"/>
            <a:ext cx="165704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0"/>
            <a:endCxn id="8" idx="4"/>
          </p:cNvCxnSpPr>
          <p:nvPr/>
        </p:nvCxnSpPr>
        <p:spPr>
          <a:xfrm flipH="1" flipV="1">
            <a:off x="4616373" y="4300451"/>
            <a:ext cx="3002278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55248" y="2768500"/>
            <a:ext cx="3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4308849" y="4826923"/>
            <a:ext cx="63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2,1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5471293" y="4969222"/>
            <a:ext cx="64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3,1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6340524" y="4884282"/>
            <a:ext cx="63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4,1</a:t>
            </a:r>
            <a:endParaRPr lang="en-US" baseline="-25000" dirty="0"/>
          </a:p>
        </p:txBody>
      </p:sp>
      <p:sp>
        <p:nvSpPr>
          <p:cNvPr id="18" name="Oval 17"/>
          <p:cNvSpPr/>
          <p:nvPr/>
        </p:nvSpPr>
        <p:spPr>
          <a:xfrm>
            <a:off x="6340524" y="3543993"/>
            <a:ext cx="756458" cy="756458"/>
          </a:xfrm>
          <a:prstGeom prst="ellipse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27" name="Straight Connector 26"/>
          <p:cNvCxnSpPr>
            <a:stCxn id="4" idx="7"/>
            <a:endCxn id="18" idx="4"/>
          </p:cNvCxnSpPr>
          <p:nvPr/>
        </p:nvCxnSpPr>
        <p:spPr>
          <a:xfrm flipV="1">
            <a:off x="3945829" y="4300451"/>
            <a:ext cx="2772924" cy="1163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18" idx="4"/>
          </p:cNvCxnSpPr>
          <p:nvPr/>
        </p:nvCxnSpPr>
        <p:spPr>
          <a:xfrm flipH="1" flipV="1">
            <a:off x="6718753" y="4300451"/>
            <a:ext cx="899898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0"/>
            <a:endCxn id="18" idx="4"/>
          </p:cNvCxnSpPr>
          <p:nvPr/>
        </p:nvCxnSpPr>
        <p:spPr>
          <a:xfrm flipV="1">
            <a:off x="6273414" y="4300451"/>
            <a:ext cx="445339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0"/>
            <a:endCxn id="18" idx="4"/>
          </p:cNvCxnSpPr>
          <p:nvPr/>
        </p:nvCxnSpPr>
        <p:spPr>
          <a:xfrm flipV="1">
            <a:off x="4994602" y="4300451"/>
            <a:ext cx="1724151" cy="105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79440" y="4233329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1,2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6063287" y="4490402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2,2</a:t>
            </a:r>
            <a:endParaRPr 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6491606" y="4516089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3,2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6891465" y="4300451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4,2</a:t>
            </a:r>
            <a:endParaRPr lang="en-US" baseline="-25000" dirty="0"/>
          </a:p>
        </p:txBody>
      </p:sp>
      <p:sp>
        <p:nvSpPr>
          <p:cNvPr id="41" name="Oval 40"/>
          <p:cNvSpPr/>
          <p:nvPr/>
        </p:nvSpPr>
        <p:spPr>
          <a:xfrm>
            <a:off x="5306829" y="1626524"/>
            <a:ext cx="756458" cy="756458"/>
          </a:xfrm>
          <a:prstGeom prst="ellipse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baseline="-25000" dirty="0"/>
          </a:p>
        </p:txBody>
      </p:sp>
      <p:cxnSp>
        <p:nvCxnSpPr>
          <p:cNvPr id="42" name="Straight Connector 41"/>
          <p:cNvCxnSpPr>
            <a:stCxn id="8" idx="7"/>
            <a:endCxn id="41" idx="4"/>
          </p:cNvCxnSpPr>
          <p:nvPr/>
        </p:nvCxnSpPr>
        <p:spPr>
          <a:xfrm flipV="1">
            <a:off x="4883821" y="2382982"/>
            <a:ext cx="801237" cy="127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8" idx="1"/>
            <a:endCxn id="41" idx="4"/>
          </p:cNvCxnSpPr>
          <p:nvPr/>
        </p:nvCxnSpPr>
        <p:spPr>
          <a:xfrm flipH="1" flipV="1">
            <a:off x="5685058" y="2382982"/>
            <a:ext cx="766247" cy="127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30781" y="4774638"/>
            <a:ext cx="55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1,1</a:t>
            </a:r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6092058" y="2763320"/>
            <a:ext cx="3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/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87295" y="365477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[hidden layer]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487295" y="175675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[output layer]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611023" y="548160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[input layer]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8" tIns="45719" rIns="91438" bIns="45719"/>
          <a:lstStyle/>
          <a:p>
            <a:r>
              <a:rPr lang="en-US" dirty="0" smtClean="0"/>
              <a:t>Network with a Hidden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1724890"/>
            <a:ext cx="11823032" cy="46010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is a universal function </a:t>
            </a:r>
            <a:r>
              <a:rPr lang="en-US" dirty="0" err="1" smtClean="0"/>
              <a:t>approximator</a:t>
            </a:r>
            <a:endParaRPr lang="en-US" dirty="0" smtClean="0"/>
          </a:p>
          <a:p>
            <a:pPr lvl="1"/>
            <a:r>
              <a:rPr lang="en-US" dirty="0" smtClean="0"/>
              <a:t>It can model any continuous function (</a:t>
            </a:r>
            <a:r>
              <a:rPr lang="en-US" dirty="0" err="1" smtClean="0"/>
              <a:t>Hornik</a:t>
            </a:r>
            <a:r>
              <a:rPr lang="en-US" dirty="0" smtClean="0"/>
              <a:t> 1991)</a:t>
            </a:r>
          </a:p>
          <a:p>
            <a:r>
              <a:rPr lang="en-US" dirty="0" smtClean="0"/>
              <a:t>This is not true for a simpler network</a:t>
            </a:r>
          </a:p>
          <a:p>
            <a:pPr lvl="1"/>
            <a:r>
              <a:rPr lang="en-US" dirty="0" smtClean="0"/>
              <a:t>It cannot learn XOR, for example (no one-layer linear classifier can)</a:t>
            </a:r>
          </a:p>
          <a:p>
            <a:r>
              <a:rPr lang="en-US" dirty="0" smtClean="0"/>
              <a:t>The deeper network can represent XOR </a:t>
            </a:r>
          </a:p>
          <a:p>
            <a:pPr lvl="1"/>
            <a:r>
              <a:rPr lang="en-US" dirty="0" smtClean="0"/>
              <a:t>as a disjunction of two lower-level features</a:t>
            </a:r>
          </a:p>
          <a:p>
            <a:r>
              <a:rPr lang="en-US" dirty="0" smtClean="0"/>
              <a:t>An even deeper network can also represent an arbitrary function</a:t>
            </a:r>
          </a:p>
          <a:p>
            <a:pPr lvl="1"/>
            <a:r>
              <a:rPr lang="en-US" dirty="0" smtClean="0"/>
              <a:t>but with fewer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27" y="1936799"/>
            <a:ext cx="4329485" cy="3887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The XOR 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79324" y="2735016"/>
            <a:ext cx="2733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[[0,0], [0</a:t>
            </a:r>
            <a:r>
              <a:rPr lang="en-US" sz="2800" dirty="0" smtClean="0"/>
              <a:t>]]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[[</a:t>
            </a:r>
            <a:r>
              <a:rPr lang="en-US" sz="2800" dirty="0"/>
              <a:t>0,1], [1</a:t>
            </a:r>
            <a:r>
              <a:rPr lang="en-US" sz="2800" dirty="0" smtClean="0"/>
              <a:t>]]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[[</a:t>
            </a:r>
            <a:r>
              <a:rPr lang="en-US" sz="2800" dirty="0"/>
              <a:t>1,0], [1</a:t>
            </a:r>
            <a:r>
              <a:rPr lang="en-US" sz="2800" dirty="0" smtClean="0"/>
              <a:t>]]</a:t>
            </a:r>
            <a:endParaRPr lang="en-US" sz="2800" dirty="0"/>
          </a:p>
          <a:p>
            <a:r>
              <a:rPr lang="en-US" sz="2800" dirty="0"/>
              <a:t> </a:t>
            </a:r>
            <a:r>
              <a:rPr lang="en-US" sz="2800" dirty="0" smtClean="0"/>
              <a:t>[[</a:t>
            </a:r>
            <a:r>
              <a:rPr lang="en-US" sz="2800" dirty="0"/>
              <a:t>1,1], [0]]</a:t>
            </a:r>
          </a:p>
        </p:txBody>
      </p:sp>
    </p:spTree>
    <p:extLst>
      <p:ext uri="{BB962C8B-B14F-4D97-AF65-F5344CB8AC3E}">
        <p14:creationId xmlns:p14="http://schemas.microsoft.com/office/powerpoint/2010/main" val="27261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12776</TotalTime>
  <Words>629</Words>
  <Application>Microsoft Office PowerPoint</Application>
  <PresentationFormat>Widescreen</PresentationFormat>
  <Paragraphs>139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Lucida Grande</vt:lpstr>
      <vt:lpstr>Rockwell Extra Bold</vt:lpstr>
      <vt:lpstr>Symbol</vt:lpstr>
      <vt:lpstr>Times New Roman</vt:lpstr>
      <vt:lpstr>UM-coursera-052814</vt:lpstr>
      <vt:lpstr>1_UM-coursera-052814</vt:lpstr>
      <vt:lpstr>2_UM-coursera-052814</vt:lpstr>
      <vt:lpstr>NLP</vt:lpstr>
      <vt:lpstr>Introduction to NLP</vt:lpstr>
      <vt:lpstr>Modern AI Paradigm</vt:lpstr>
      <vt:lpstr>Neural Networks</vt:lpstr>
      <vt:lpstr>Perceptron</vt:lpstr>
      <vt:lpstr>Non-linearities: sigmoid, tanh</vt:lpstr>
      <vt:lpstr>Multi-Layer Perceptron (Multi-layer LR)</vt:lpstr>
      <vt:lpstr>Network with a Hidden Layer</vt:lpstr>
      <vt:lpstr>The XOR function</vt:lpstr>
      <vt:lpstr>Deep Learning Helps</vt:lpstr>
      <vt:lpstr>The XOR function</vt:lpstr>
      <vt:lpstr>PowerPoint Presentation</vt:lpstr>
      <vt:lpstr>PowerPoint Presentation</vt:lpstr>
      <vt:lpstr>Multi-Layer Perceptron</vt:lpstr>
      <vt:lpstr>Deeper Networks</vt:lpstr>
      <vt:lpstr>PowerPoint Presentation</vt:lpstr>
      <vt:lpstr>ImageNet</vt:lpstr>
      <vt:lpstr>ImageNet</vt:lpstr>
      <vt:lpstr>ImageNet Classification Scores</vt:lpstr>
      <vt:lpstr>PowerPoint Presentation</vt:lpstr>
      <vt:lpstr>Example (from Lee et al. 2009)</vt:lpstr>
      <vt:lpstr>Example (from Lee et al. 2009)</vt:lpstr>
      <vt:lpstr>What is Deep Learning</vt:lpstr>
      <vt:lpstr>Why Deep Learning?</vt:lpstr>
      <vt:lpstr>PowerPoint Presentation</vt:lpstr>
      <vt:lpstr>ImageNet Architecture</vt:lpstr>
      <vt:lpstr>PowerPoint Presentation</vt:lpstr>
      <vt:lpstr>PowerPoint Presentation</vt:lpstr>
      <vt:lpstr>PowerPoint Presentation</vt:lpstr>
      <vt:lpstr>PowerPoint Presentation</vt:lpstr>
      <vt:lpstr>Autoencoder</vt:lpstr>
      <vt:lpstr>Autoencoder</vt:lpstr>
      <vt:lpstr>NLP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Finegan-Dollak, Catherine</dc:creator>
  <cp:lastModifiedBy>Dragomir Radev</cp:lastModifiedBy>
  <cp:revision>276</cp:revision>
  <dcterms:created xsi:type="dcterms:W3CDTF">2015-11-29T17:16:54Z</dcterms:created>
  <dcterms:modified xsi:type="dcterms:W3CDTF">2019-02-13T17:06:25Z</dcterms:modified>
</cp:coreProperties>
</file>